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95" r:id="rId5"/>
    <p:sldId id="293" r:id="rId6"/>
    <p:sldId id="292" r:id="rId7"/>
    <p:sldId id="296" r:id="rId8"/>
    <p:sldId id="297" r:id="rId9"/>
    <p:sldId id="300" r:id="rId10"/>
    <p:sldId id="302" r:id="rId11"/>
    <p:sldId id="299" r:id="rId12"/>
    <p:sldId id="304" r:id="rId13"/>
    <p:sldId id="303" r:id="rId14"/>
    <p:sldId id="305" r:id="rId15"/>
    <p:sldId id="307" r:id="rId16"/>
    <p:sldId id="308" r:id="rId17"/>
    <p:sldId id="309" r:id="rId18"/>
    <p:sldId id="311" r:id="rId19"/>
    <p:sldId id="312" r:id="rId20"/>
    <p:sldId id="313" r:id="rId21"/>
    <p:sldId id="316" r:id="rId22"/>
    <p:sldId id="314" r:id="rId23"/>
    <p:sldId id="318" r:id="rId24"/>
    <p:sldId id="315" r:id="rId25"/>
    <p:sldId id="319" r:id="rId26"/>
    <p:sldId id="290" r:id="rId27"/>
    <p:sldId id="258" r:id="rId28"/>
    <p:sldId id="291" r:id="rId29"/>
    <p:sldId id="289" r:id="rId30"/>
    <p:sldId id="322" r:id="rId31"/>
    <p:sldId id="327" r:id="rId32"/>
    <p:sldId id="328" r:id="rId33"/>
    <p:sldId id="329" r:id="rId34"/>
    <p:sldId id="306" r:id="rId35"/>
    <p:sldId id="326" r:id="rId36"/>
    <p:sldId id="32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143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personal</a:t>
            </a:r>
            <a:r>
              <a:rPr lang="en-US" baseline="0" dirty="0"/>
              <a:t> favorite aspect of data analysis</a:t>
            </a:r>
          </a:p>
          <a:p>
            <a:endParaRPr lang="en-US" baseline="0" dirty="0"/>
          </a:p>
          <a:p>
            <a:r>
              <a:rPr lang="en-US" baseline="0" dirty="0"/>
              <a:t>Keep an eye out for graphics that are used in your field, when they are used, and 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8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Distribution</a:t>
            </a:r>
            <a:r>
              <a:rPr lang="en-US" dirty="0"/>
              <a:t> is a group of scores (</a:t>
            </a:r>
            <a:r>
              <a:rPr lang="en-US" dirty="0" err="1"/>
              <a:t>pg</a:t>
            </a:r>
            <a:r>
              <a:rPr lang="en-US" dirty="0"/>
              <a:t> 15)</a:t>
            </a:r>
          </a:p>
          <a:p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Normal curve (the ”gold</a:t>
            </a:r>
            <a:r>
              <a:rPr lang="en-US" baseline="0" dirty="0"/>
              <a:t> standard” distribution)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Postive</a:t>
            </a:r>
            <a:r>
              <a:rPr lang="en-US" dirty="0"/>
              <a:t> vs Negative skew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High</a:t>
            </a:r>
            <a:r>
              <a:rPr lang="en-US" baseline="0" dirty="0"/>
              <a:t> kurtosis vs low kurtosis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3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NHST</a:t>
            </a:r>
            <a:r>
              <a:rPr lang="en-US" baseline="0" dirty="0"/>
              <a:t> (null hypothesis significance testing) and effect sizes work together to tell a more complete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4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Reliable means it is precise (it is consistently good at measuring what you are measuring)</a:t>
            </a:r>
          </a:p>
          <a:p>
            <a:r>
              <a:rPr lang="en-US" dirty="0"/>
              <a:t>Valid</a:t>
            </a:r>
            <a:r>
              <a:rPr lang="en-US" baseline="0" dirty="0"/>
              <a:t> means it measures what we think it is measuring (pounds are measuring weight)</a:t>
            </a:r>
          </a:p>
          <a:p>
            <a:r>
              <a:rPr lang="en-US" baseline="0" dirty="0"/>
              <a:t>Meaningful means it is in units that are meaningful to others</a:t>
            </a:r>
          </a:p>
          <a:p>
            <a:r>
              <a:rPr lang="en-US" baseline="0" dirty="0"/>
              <a:t>A high degree of information means that the measure captures the important facets of the thing you are measuring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measuring age based on “old” or “young” doesn’t have as much information as measuring the actual age in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thesis = graduation </a:t>
            </a:r>
            <a:r>
              <a:rPr lang="en-US" dirty="0">
                <a:sym typeface="Wingdings"/>
              </a:rPr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3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5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helps us make decisions using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Decisions about policy, intervention, practice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Summaries are necessary</a:t>
            </a:r>
            <a:r>
              <a:rPr lang="en-US" baseline="0" dirty="0"/>
              <a:t> to understand patterns in the data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Sometimes we want to know what our data say about the broader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statistic provides information about patterns in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is any group (all individuals/things included) that share a set of characteristics (pg.</a:t>
            </a:r>
            <a:r>
              <a:rPr lang="en-US" baseline="0" dirty="0"/>
              <a:t> 7)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Things about the population are often unknown (e.g., how many people have depression?)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Usually not possible to collect data on the entire population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 is a subset of the population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purpose of any</a:t>
            </a:r>
            <a:r>
              <a:rPr lang="en-US" baseline="0" dirty="0"/>
              <a:t> sample is to represent the population from which it came (pg. 5)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Examples of Both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7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Descriptive</a:t>
            </a:r>
            <a:r>
              <a:rPr lang="en-US" baseline="0" dirty="0"/>
              <a:t> statistics</a:t>
            </a:r>
            <a:r>
              <a:rPr lang="en-US" dirty="0"/>
              <a:t> describe your data</a:t>
            </a:r>
          </a:p>
          <a:p>
            <a:r>
              <a:rPr lang="en-US" dirty="0"/>
              <a:t>Inferential statistics allow you to infer about the population</a:t>
            </a:r>
          </a:p>
          <a:p>
            <a:endParaRPr lang="en-US" dirty="0"/>
          </a:p>
          <a:p>
            <a:r>
              <a:rPr lang="en-US" dirty="0"/>
              <a:t>These will make more sense as we discuss more vocabulary</a:t>
            </a:r>
            <a:r>
              <a:rPr lang="en-US" baseline="0" dirty="0"/>
              <a:t> and think about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NHST</a:t>
            </a:r>
            <a:r>
              <a:rPr lang="en-US" baseline="0" dirty="0"/>
              <a:t> (null hypothesis significance testing) and effect sizes work together to tell a more complete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Reliable means it is precise (it is consistently good at measuring what you are measuring)</a:t>
            </a:r>
          </a:p>
          <a:p>
            <a:r>
              <a:rPr lang="en-US" dirty="0"/>
              <a:t>Valid</a:t>
            </a:r>
            <a:r>
              <a:rPr lang="en-US" baseline="0" dirty="0"/>
              <a:t> means it measures what we think it is measuring (pounds are measuring weight)</a:t>
            </a:r>
          </a:p>
          <a:p>
            <a:r>
              <a:rPr lang="en-US" baseline="0" dirty="0"/>
              <a:t>Meaningful means it is in units that are meaningful to others</a:t>
            </a:r>
          </a:p>
          <a:p>
            <a:r>
              <a:rPr lang="en-US" baseline="0" dirty="0"/>
              <a:t>A high degree of information means that the measure captures the important facets of the thing you are measuring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measuring age based on “old” or “young” doesn’t have as much information as measuring the actual age in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9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of categorizing variables is by discrete</a:t>
            </a:r>
            <a:r>
              <a:rPr lang="en-US" baseline="0" dirty="0"/>
              <a:t> vs.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BD2-AC91-014A-B76B-DDFF35BEA2F5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0ACC-2E59-0847-A07B-C25F513D5FE4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CD64-7C00-674E-9B78-8C8E4E5EB807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6460-0452-CC43-92FD-E4A2F42651F3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428D-E107-B04F-AA78-14E261719592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64FB-0EF9-7648-AB41-C2206787D0A8}" type="datetime1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0194-FD4D-EA40-BCE5-9341587863FA}" type="datetime1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5FA7-813C-794F-AF2A-637D648B10D6}" type="datetime1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A565-14DC-FC44-AEFA-A86B130DDB8E}" type="datetime1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CD53-D3D9-A542-BE51-C1DDA69747BB}" type="datetime1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876AC-35E1-D344-88D6-A85DF9D3AB9F}" type="datetime1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7E26-FB91-DB47-AE4F-39BFF9A8E89F}" type="datetime1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r4ds.had.co.nz/tidy-data.html#introduction-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r4ds.had.co.nz/tidy-data.html#introduction-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5828510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Tells us how big the effect </a:t>
            </a:r>
            <a:r>
              <a:rPr lang="en-US" sz="28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is =&gt; 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“meaningfulness”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227290"/>
            <a:ext cx="10515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Effect Sizes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96731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“Magnitude of the effect”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800565"/>
            <a:ext cx="10967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"The 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way a variable is measured determines the kinds of statistical procedures that can </a:t>
            </a:r>
            <a:r>
              <a:rPr lang="en-US" sz="40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be used” 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4000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10)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3849434"/>
            <a:ext cx="10967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Want measures that: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1. Are reliable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2. Are valid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3. Are meaningful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4. Have a high degree of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0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64225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4693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4693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47257" y="2264256"/>
            <a:ext cx="9209314" cy="4216539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Increasing degree of information</a:t>
            </a: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12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729" y="2775857"/>
            <a:ext cx="0" cy="316774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15862"/>
            <a:ext cx="107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These lie on a </a:t>
            </a:r>
            <a:r>
              <a:rPr lang="en-US" sz="3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spectrum from qualitative to quantitative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20" y="5199291"/>
            <a:ext cx="10967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Qualitative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Quantitative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5976" y="4963885"/>
            <a:ext cx="10140043" cy="0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2318" y="4066122"/>
            <a:ext cx="10967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Nominal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Ordinal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Interval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Ratio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8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5257" y="1715861"/>
            <a:ext cx="244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Discrete</a:t>
            </a:r>
            <a:endParaRPr lang="en-US" sz="36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7473" y="1715861"/>
            <a:ext cx="274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514" y="2729402"/>
            <a:ext cx="5192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Cannot be broken down </a:t>
            </a:r>
            <a:r>
              <a:rPr lang="en-US" sz="3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into smaller units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5551" y="2729402"/>
            <a:ext cx="519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Can be broken into smaller units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513" y="5045388"/>
            <a:ext cx="5192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Number of siblings, racial groups, have the disease or not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5551" y="5045388"/>
            <a:ext cx="519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Time to finish an exam, height of a person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43600" y="1894114"/>
            <a:ext cx="0" cy="4536269"/>
          </a:xfrm>
          <a:prstGeom prst="line">
            <a:avLst/>
          </a:prstGeom>
          <a:ln w="762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Graphing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 VERY IMPORTANT part of data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769285"/>
            <a:ext cx="1032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It is useful for both: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Understanding patterns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 the data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Communicating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results in a much more meaningful way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509875"/>
            <a:ext cx="10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Takes some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Some Types of Data Graphics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Each provide different insights into the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062418"/>
            <a:ext cx="1032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Line Graphs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Bar Graphs and Histograms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Scatterplots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Line Graphs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466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Generally shows trends and patterns across 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365125"/>
            <a:ext cx="6400800" cy="6400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630" y="2894742"/>
            <a:ext cx="1031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Working with </a:t>
            </a:r>
            <a:r>
              <a:rPr lang="en-US" sz="4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Intro to Statistical </a:t>
            </a:r>
            <a:r>
              <a:rPr lang="en-US" sz="4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Terminology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4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 (in class)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2000"/>
            <a:ext cx="6096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10515600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Bar Graphs </a:t>
            </a:r>
            <a:r>
              <a:rPr lang="en-US" b="1">
                <a:latin typeface="Consolas" charset="0"/>
                <a:ea typeface="Consolas" charset="0"/>
                <a:cs typeface="Consolas" charset="0"/>
              </a:rPr>
              <a:t>and </a:t>
            </a:r>
            <a:br>
              <a:rPr lang="en-US" b="1">
                <a:latin typeface="Consolas" charset="0"/>
                <a:ea typeface="Consolas" charset="0"/>
                <a:cs typeface="Consolas" charset="0"/>
              </a:rPr>
            </a:br>
            <a:r>
              <a:rPr lang="en-US" b="1">
                <a:latin typeface="Consolas" charset="0"/>
                <a:ea typeface="Consolas" charset="0"/>
                <a:cs typeface="Consolas" charset="0"/>
              </a:rPr>
              <a:t>Histograms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371855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help us understand distributions and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4127500" y="4076701"/>
            <a:ext cx="1117600" cy="97485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86300" y="4899156"/>
            <a:ext cx="740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Symmetric vs. Asymmetric</a:t>
            </a:r>
          </a:p>
          <a:p>
            <a:pPr algn="ctr"/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Unimodal vs. Multimodal</a:t>
            </a:r>
          </a:p>
          <a:p>
            <a:pPr algn="ctr"/>
            <a:r>
              <a:rPr lang="en-US" sz="3600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Short-tailed vs. long-tailed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10515600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Bar Graphs </a:t>
            </a:r>
            <a:r>
              <a:rPr lang="en-US" b="1">
                <a:latin typeface="Consolas" charset="0"/>
                <a:ea typeface="Consolas" charset="0"/>
                <a:cs typeface="Consolas" charset="0"/>
              </a:rPr>
              <a:t>and </a:t>
            </a:r>
            <a:br>
              <a:rPr lang="en-US" b="1">
                <a:latin typeface="Consolas" charset="0"/>
                <a:ea typeface="Consolas" charset="0"/>
                <a:cs typeface="Consolas" charset="0"/>
              </a:rPr>
            </a:br>
            <a:r>
              <a:rPr lang="en-US" b="1">
                <a:latin typeface="Consolas" charset="0"/>
                <a:ea typeface="Consolas" charset="0"/>
                <a:cs typeface="Consolas" charset="0"/>
              </a:rPr>
              <a:t>Histograms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371855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help us understand </a:t>
            </a: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distributions</a:t>
            </a:r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and frequencies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534400" y="3797300"/>
            <a:ext cx="0" cy="110185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96125" y="2528978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Skew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Kurtosis</a:t>
            </a:r>
          </a:p>
        </p:txBody>
      </p:sp>
    </p:spTree>
    <p:extLst>
      <p:ext uri="{BB962C8B-B14F-4D97-AF65-F5344CB8AC3E}">
        <p14:creationId xmlns:p14="http://schemas.microsoft.com/office/powerpoint/2010/main" val="7517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Scatterplots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370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Show us how two (or more</a:t>
            </a:r>
            <a:r>
              <a:rPr lang="en-US" sz="36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) variables are related</a:t>
            </a:r>
            <a:endParaRPr lang="en-US" sz="3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520700"/>
            <a:ext cx="7315200" cy="6096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1204" r="11204"/>
          <a:stretch/>
        </p:blipFill>
        <p:spPr>
          <a:xfrm>
            <a:off x="3643630" y="520700"/>
            <a:ext cx="8321040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Boxplots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3848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Show us the range and where most values are for a variable (usually across groups)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0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Frequency Tables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Tables can also be very valuable to understand patterns in the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41790"/>
              </p:ext>
            </p:extLst>
          </p:nvPr>
        </p:nvGraphicFramePr>
        <p:xfrm>
          <a:off x="1235074" y="3360600"/>
          <a:ext cx="95313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Percent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Cumulative 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37.5%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87.5%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535694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0082-4F3B-9A46-B1B6-DA791A08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1464870"/>
            <a:ext cx="4750932" cy="39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Reading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2147" y="2223025"/>
            <a:ext cx="1034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  <a:hlinkClick r:id="rId2" tooltip="R for Data Science"/>
              </a:rPr>
              <a:t>Data in Spreadsheets</a:t>
            </a:r>
            <a:endParaRPr lang="en-US" sz="72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4008109"/>
            <a:ext cx="10762342" cy="1763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did you like? Not like?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Things you thought were useful? Confusing?</a:t>
            </a:r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8" y="1965326"/>
            <a:ext cx="10515600" cy="391296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 Be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Consistent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 Choose 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good names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for things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Write dates as YYYY-MM-DD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6 Put just </a:t>
            </a:r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one thing in a cell </a:t>
            </a:r>
            <a:b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7 Make it a 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rectangle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8 Create a </a:t>
            </a:r>
            <a:r>
              <a:rPr lang="en-US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dictionary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0858" y="391886"/>
            <a:ext cx="781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  <a:hlinkClick r:id="rId2" tooltip="R for Data Science"/>
              </a:rPr>
              <a:t>Data in Spreadsheets</a:t>
            </a:r>
            <a:endParaRPr lang="en-US" sz="5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1777"/>
            <a:ext cx="81261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Review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573377"/>
            <a:ext cx="1051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Name one thing you liked from Broman et al.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a statistic?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difference between a population and a sample?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True or False. Independent variables are also known as outcomes.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Which contain more information: ordinal or ratio variables?</a:t>
            </a:r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Why Learn Statistics?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It is the </a:t>
            </a:r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language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understanding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56992"/>
            <a:ext cx="109673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Allows you to </a:t>
            </a:r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complete your thesis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Helps you </a:t>
            </a: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with other data people you work with</a:t>
            </a:r>
          </a:p>
          <a:p>
            <a:pPr marL="571500" indent="-571500"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Gives you power to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convince stakeholders with evidence</a:t>
            </a:r>
          </a:p>
          <a:p>
            <a:pPr marL="571500" indent="-571500">
              <a:buFontTx/>
              <a:buChar char="-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Opens up </a:t>
            </a:r>
            <a:r>
              <a:rPr lang="en-US" sz="32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job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opportunities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1777"/>
            <a:ext cx="81261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Review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598777"/>
            <a:ext cx="6642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en-US" sz="3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information does a boxplot give us?</a:t>
            </a:r>
          </a:p>
          <a:p>
            <a:pPr marL="742950" indent="-742950">
              <a:buAutoNum type="arabicPeriod" startAt="6"/>
            </a:pPr>
            <a:r>
              <a:rPr lang="en-US" sz="3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about a scatterplot?</a:t>
            </a:r>
          </a:p>
          <a:p>
            <a:pPr marL="742950" indent="-742950">
              <a:buAutoNum type="arabicPeriod" startAt="6"/>
            </a:pPr>
            <a:r>
              <a:rPr lang="en-US" sz="3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difference between a bar graph and a histogram?</a:t>
            </a:r>
          </a:p>
          <a:p>
            <a:pPr marL="742950" indent="-742950">
              <a:buAutoNum type="arabicPeriod" startAt="6"/>
            </a:pPr>
            <a:r>
              <a:rPr lang="en-US" sz="3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 the data from the table: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96585"/>
              </p:ext>
            </p:extLst>
          </p:nvPr>
        </p:nvGraphicFramePr>
        <p:xfrm>
          <a:off x="7581900" y="656590"/>
          <a:ext cx="43053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308547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Gives us an idea about what the population may look like based on our sample (accounts for </a:t>
            </a:r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sampling error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 =&gt; “significance”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5828510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Tells us how big the effect is =&gt; “meaningfulness”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227290"/>
            <a:ext cx="10515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Effect Sizes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96731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“Magnitude of the effect”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5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1800565"/>
            <a:ext cx="10967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"The 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way a variable is measured determines the kinds of statistical procedures that can </a:t>
            </a:r>
            <a:r>
              <a:rPr lang="en-US" sz="40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be used” 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4000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10)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3849434"/>
            <a:ext cx="10967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Want measures that: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1. Are reliable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2. Are valid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3. Are meaningful</a:t>
            </a:r>
          </a:p>
          <a:p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4. Have a high degree of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Scales of Measurement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47257" y="2264256"/>
            <a:ext cx="9209314" cy="4216539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5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Team Challenge:</a:t>
            </a:r>
          </a:p>
          <a:p>
            <a:pPr algn="ctr"/>
            <a:r>
              <a:rPr lang="en-US" sz="5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What are some examples of each type?</a:t>
            </a: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4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Frequency Tables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Tables can also be very valuable to understand patterns in the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35074" y="3360600"/>
          <a:ext cx="95313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Percent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Cumulative 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37.5%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87.5%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charset="0"/>
                          <a:ea typeface="Consolas" charset="0"/>
                          <a:cs typeface="Consolas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799" y="3360600"/>
            <a:ext cx="4746627" cy="3046988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What plot could be used to show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29033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the Class Data &amp;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3724197" y="4489456"/>
            <a:ext cx="4743606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 the Data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principles from Broman article</a:t>
            </a:r>
          </a:p>
          <a:p>
            <a:pPr algn="ctr"/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into Jamovi</a:t>
            </a:r>
          </a:p>
        </p:txBody>
      </p:sp>
    </p:spTree>
    <p:extLst>
      <p:ext uri="{BB962C8B-B14F-4D97-AF65-F5344CB8AC3E}">
        <p14:creationId xmlns:p14="http://schemas.microsoft.com/office/powerpoint/2010/main" val="28382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5954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Statistics</a:t>
            </a:r>
            <a:r>
              <a:rPr lang="en-US" b="1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helps us understand our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Data and Statistics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94414" y="3421517"/>
            <a:ext cx="1191986" cy="1199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776357" y="3421517"/>
            <a:ext cx="1077686" cy="1199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055914" y="4747079"/>
            <a:ext cx="4430486" cy="176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Summarize the data easily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57257" y="4747079"/>
            <a:ext cx="4996543" cy="176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Ask questions about what the data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9186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Statistics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42522"/>
            <a:ext cx="10967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4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statistic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is some sort of summary of the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19374"/>
            <a:ext cx="1051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average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is a statistic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frequency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en-US" sz="4400" b="1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is a statistic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474977" y="1690688"/>
            <a:ext cx="9290958" cy="462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9" name="Oval 8"/>
          <p:cNvSpPr/>
          <p:nvPr/>
        </p:nvSpPr>
        <p:spPr>
          <a:xfrm>
            <a:off x="6302829" y="2940250"/>
            <a:ext cx="3690257" cy="21218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25964" y="287669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Population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2676" y="3616459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942" y="2255100"/>
            <a:ext cx="7026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Descriptive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7518" y="4403663"/>
            <a:ext cx="7026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Inferential Statistics</a:t>
            </a:r>
            <a:endParaRPr lang="en-US" sz="44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2121" y="3024541"/>
            <a:ext cx="5255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Describing the data that you have (your sample)</a:t>
            </a:r>
          </a:p>
        </p:txBody>
      </p:sp>
      <p:sp>
        <p:nvSpPr>
          <p:cNvPr id="6" name="Rectangle 5"/>
          <p:cNvSpPr/>
          <p:nvPr/>
        </p:nvSpPr>
        <p:spPr>
          <a:xfrm>
            <a:off x="4846828" y="5173104"/>
            <a:ext cx="5987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Understanding what your data say about the population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104258"/>
            <a:ext cx="4269886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Independent Variables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96743" y="2104258"/>
            <a:ext cx="5001986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Dependent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Variables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55771" y="2827533"/>
            <a:ext cx="107768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936" y="3849725"/>
            <a:ext cx="50564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“predictors” or “IV”</a:t>
            </a:r>
          </a:p>
          <a:p>
            <a:pPr algn="ctr"/>
            <a:endParaRPr lang="en-US" sz="12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are the variables that we think are causing or influencing the outcome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569529" y="3849724"/>
            <a:ext cx="50564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“outcomes” or “DV”</a:t>
            </a:r>
          </a:p>
          <a:p>
            <a:pPr algn="ctr"/>
            <a:endParaRPr lang="en-US" sz="12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These are the variables that we think are caused by an independent variable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308547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Gives us an idea about what the population may look like based on our sample (accounts for </a:t>
            </a:r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sampling error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 =&gt; “significance”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1920</Words>
  <Application>Microsoft Macintosh PowerPoint</Application>
  <PresentationFormat>Widescreen</PresentationFormat>
  <Paragraphs>383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Office Theme</vt:lpstr>
      <vt:lpstr>Applied Statistical Analysis</vt:lpstr>
      <vt:lpstr>Today</vt:lpstr>
      <vt:lpstr>Why Learn Statistics?</vt:lpstr>
      <vt:lpstr>Statistics helps us understand our data</vt:lpstr>
      <vt:lpstr>Statistics</vt:lpstr>
      <vt:lpstr>The Vocabulary of Statistics</vt:lpstr>
      <vt:lpstr>The Vocabulary of Statistics</vt:lpstr>
      <vt:lpstr>The Vocabulary of Statistics</vt:lpstr>
      <vt:lpstr>The Vocabulary of Statistics</vt:lpstr>
      <vt:lpstr>The Vocabulary of Statistics</vt:lpstr>
      <vt:lpstr>Scales of Measurement</vt:lpstr>
      <vt:lpstr>Scales of Measurement</vt:lpstr>
      <vt:lpstr>Scales of Measurement</vt:lpstr>
      <vt:lpstr>Scales of Measurement</vt:lpstr>
      <vt:lpstr>Scales of Measurement</vt:lpstr>
      <vt:lpstr>Scales of Measurement</vt:lpstr>
      <vt:lpstr>Graphing Data</vt:lpstr>
      <vt:lpstr>Some Types of Data Graphics</vt:lpstr>
      <vt:lpstr>Line Graphs</vt:lpstr>
      <vt:lpstr>Bar Graphs and  Histograms</vt:lpstr>
      <vt:lpstr>Bar Graphs and  Histograms</vt:lpstr>
      <vt:lpstr>Scatterplots</vt:lpstr>
      <vt:lpstr>Boxplots</vt:lpstr>
      <vt:lpstr>Frequency Tables</vt:lpstr>
      <vt:lpstr>PowerPoint Presentation</vt:lpstr>
      <vt:lpstr>PowerPoint Presentation</vt:lpstr>
      <vt:lpstr>Reading</vt:lpstr>
      <vt:lpstr>2 Be Consistent 3 Choose good names for things  4 Write dates as YYYY-MM-DD  6 Put just one thing in a cell  7 Make it a rectangle  8 Create a data dictionary </vt:lpstr>
      <vt:lpstr>PowerPoint Presentation</vt:lpstr>
      <vt:lpstr>PowerPoint Presentation</vt:lpstr>
      <vt:lpstr>The Vocabulary of Statistics</vt:lpstr>
      <vt:lpstr>The Vocabulary of Statistics</vt:lpstr>
      <vt:lpstr>Scales of Measurement</vt:lpstr>
      <vt:lpstr>Scales of Measurement</vt:lpstr>
      <vt:lpstr>Frequency Tables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125</cp:revision>
  <cp:lastPrinted>2018-01-11T01:59:47Z</cp:lastPrinted>
  <dcterms:created xsi:type="dcterms:W3CDTF">2017-12-29T23:46:42Z</dcterms:created>
  <dcterms:modified xsi:type="dcterms:W3CDTF">2019-12-11T21:40:04Z</dcterms:modified>
</cp:coreProperties>
</file>